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8" r:id="rId6"/>
    <p:sldId id="260" r:id="rId7"/>
    <p:sldId id="264" r:id="rId8"/>
    <p:sldId id="265" r:id="rId9"/>
    <p:sldId id="267" r:id="rId10"/>
    <p:sldId id="271" r:id="rId11"/>
    <p:sldId id="27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7" autoAdjust="0"/>
    <p:restoredTop sz="52244" autoAdjust="0"/>
  </p:normalViewPr>
  <p:slideViewPr>
    <p:cSldViewPr snapToGrid="0">
      <p:cViewPr varScale="1">
        <p:scale>
          <a:sx n="39" d="100"/>
          <a:sy n="39" d="100"/>
        </p:scale>
        <p:origin x="114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BD912-2AA3-4182-AEDB-FD5470CDF5EB}" type="datetimeFigureOut">
              <a:rPr lang="en-US" smtClean="0"/>
              <a:t>6/9/2019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4039B2-CE12-4750-94C2-8B7F56CBD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328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err="1" smtClean="0"/>
              <a:t>Uk</a:t>
            </a:r>
            <a:r>
              <a:rPr lang="en-US" dirty="0" smtClean="0"/>
              <a:t> housing market has major issues exponentially increased by Brexit – </a:t>
            </a:r>
            <a:r>
              <a:rPr lang="en-US" dirty="0" err="1" smtClean="0"/>
              <a:t>pg</a:t>
            </a:r>
            <a:r>
              <a:rPr lang="en-US" dirty="0" smtClean="0"/>
              <a:t> 119</a:t>
            </a:r>
          </a:p>
          <a:p>
            <a:pPr lvl="2"/>
            <a:r>
              <a:rPr lang="en-US" dirty="0" smtClean="0"/>
              <a:t>Number of households is expanding by 250,000 per year</a:t>
            </a:r>
          </a:p>
          <a:p>
            <a:pPr lvl="2"/>
            <a:r>
              <a:rPr lang="en-US" dirty="0" smtClean="0"/>
              <a:t>Rate of building is only have of requirement</a:t>
            </a:r>
          </a:p>
          <a:p>
            <a:pPr lvl="2"/>
            <a:r>
              <a:rPr lang="en-US" dirty="0" smtClean="0"/>
              <a:t>Banking sector not able to fund further growth</a:t>
            </a:r>
          </a:p>
          <a:p>
            <a:pPr lvl="1"/>
            <a:r>
              <a:rPr lang="en-US" dirty="0" smtClean="0"/>
              <a:t>4 Real estate associations handle ERM differently within the British real estate markets</a:t>
            </a:r>
          </a:p>
          <a:p>
            <a:pPr lvl="1"/>
            <a:r>
              <a:rPr lang="en-US" dirty="0" smtClean="0"/>
              <a:t>London &amp; Quadrant – 70,000 households – largest associations with strong financial position – </a:t>
            </a:r>
            <a:r>
              <a:rPr lang="en-US" dirty="0" err="1" smtClean="0"/>
              <a:t>pg</a:t>
            </a:r>
            <a:r>
              <a:rPr lang="en-US" dirty="0" smtClean="0"/>
              <a:t> 125/126</a:t>
            </a:r>
          </a:p>
          <a:p>
            <a:pPr lvl="2"/>
            <a:r>
              <a:rPr lang="en-US" dirty="0" smtClean="0"/>
              <a:t>Mix of intermediate rent, market rent, and houses for sale for London and South East</a:t>
            </a:r>
          </a:p>
          <a:p>
            <a:pPr lvl="2"/>
            <a:r>
              <a:rPr lang="en-US" dirty="0" smtClean="0"/>
              <a:t>Invented number of innovative financial instruments and renting regimes to foster high growth</a:t>
            </a:r>
          </a:p>
          <a:p>
            <a:pPr lvl="1"/>
            <a:r>
              <a:rPr lang="en-US" dirty="0" smtClean="0"/>
              <a:t>South Wales Association – (RCT Homes Limited)  - 10,000 homes – </a:t>
            </a:r>
            <a:r>
              <a:rPr lang="en-US" dirty="0" err="1" smtClean="0"/>
              <a:t>pg</a:t>
            </a:r>
            <a:r>
              <a:rPr lang="en-US" dirty="0" smtClean="0"/>
              <a:t> 126</a:t>
            </a:r>
          </a:p>
          <a:p>
            <a:pPr lvl="2"/>
            <a:r>
              <a:rPr lang="en-US" dirty="0" smtClean="0"/>
              <a:t>Based in Welsh valleys to north of Cardiff (depressed areas)</a:t>
            </a:r>
          </a:p>
          <a:p>
            <a:pPr lvl="2"/>
            <a:r>
              <a:rPr lang="en-US" dirty="0" smtClean="0"/>
              <a:t>Social enterprise subsidiaries to help provide employment in the areas</a:t>
            </a:r>
          </a:p>
          <a:p>
            <a:pPr lvl="2"/>
            <a:r>
              <a:rPr lang="en-US" dirty="0" smtClean="0"/>
              <a:t>Participating in risky joint venture hoping to build 1,000 units mainly in the northern hinterland of </a:t>
            </a:r>
            <a:r>
              <a:rPr lang="en-US" dirty="0" err="1" smtClean="0"/>
              <a:t>Cadiff</a:t>
            </a:r>
            <a:r>
              <a:rPr lang="en-US" dirty="0" smtClean="0"/>
              <a:t> – prosperous Welsh capital</a:t>
            </a:r>
          </a:p>
          <a:p>
            <a:pPr lvl="1"/>
            <a:r>
              <a:rPr lang="en-US" dirty="0" smtClean="0"/>
              <a:t>Specialist Association – (Ability Housing Association) – 550 housing units – </a:t>
            </a:r>
            <a:r>
              <a:rPr lang="en-US" dirty="0" err="1" smtClean="0"/>
              <a:t>pg</a:t>
            </a:r>
            <a:r>
              <a:rPr lang="en-US" dirty="0" smtClean="0"/>
              <a:t> 126</a:t>
            </a:r>
          </a:p>
          <a:p>
            <a:pPr lvl="2"/>
            <a:r>
              <a:rPr lang="en-US" dirty="0" smtClean="0"/>
              <a:t>Focus on disabled housing living in South England</a:t>
            </a:r>
          </a:p>
          <a:p>
            <a:pPr lvl="2"/>
            <a:r>
              <a:rPr lang="en-US" dirty="0" smtClean="0"/>
              <a:t>Partners with other agencies to focus on flexibility and tailored services</a:t>
            </a:r>
          </a:p>
          <a:p>
            <a:pPr lvl="1"/>
            <a:r>
              <a:rPr lang="en-US" dirty="0" smtClean="0"/>
              <a:t>Medium Sized Association – (</a:t>
            </a:r>
            <a:r>
              <a:rPr lang="en-US" dirty="0" err="1" smtClean="0"/>
              <a:t>GreenSquare</a:t>
            </a:r>
            <a:r>
              <a:rPr lang="en-US" dirty="0" smtClean="0"/>
              <a:t> Group) – 11,000 properties – </a:t>
            </a:r>
            <a:r>
              <a:rPr lang="en-US" dirty="0" err="1" smtClean="0"/>
              <a:t>pg</a:t>
            </a:r>
            <a:r>
              <a:rPr lang="en-US" dirty="0" smtClean="0"/>
              <a:t> 126 &amp; 136</a:t>
            </a:r>
          </a:p>
          <a:p>
            <a:pPr lvl="2"/>
            <a:r>
              <a:rPr lang="en-US" dirty="0" smtClean="0"/>
              <a:t>Formed from two associations into one entity to take advantage of synergies</a:t>
            </a:r>
          </a:p>
          <a:p>
            <a:pPr lvl="2"/>
            <a:r>
              <a:rPr lang="en-US" dirty="0" smtClean="0"/>
              <a:t>Mixed portfolio of housing product lines and support activities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039B2-CE12-4750-94C2-8B7F56CBD0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363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Historical perspective as colleges and universities outside the normal business world </a:t>
            </a:r>
          </a:p>
          <a:p>
            <a:pPr lvl="2"/>
            <a:r>
              <a:rPr lang="en-US" dirty="0" smtClean="0"/>
              <a:t>Organizational academia versus operational business</a:t>
            </a:r>
          </a:p>
          <a:p>
            <a:pPr lvl="2"/>
            <a:r>
              <a:rPr lang="en-US" dirty="0" smtClean="0"/>
              <a:t>Five models of organizational functioning by </a:t>
            </a:r>
            <a:r>
              <a:rPr lang="en-US" dirty="0" err="1" smtClean="0"/>
              <a:t>Bimbaum</a:t>
            </a:r>
            <a:r>
              <a:rPr lang="en-US" dirty="0" smtClean="0"/>
              <a:t> – </a:t>
            </a:r>
            <a:r>
              <a:rPr lang="en-US" dirty="0" err="1" smtClean="0"/>
              <a:t>pg</a:t>
            </a:r>
            <a:r>
              <a:rPr lang="en-US" dirty="0" smtClean="0"/>
              <a:t> 146</a:t>
            </a:r>
          </a:p>
          <a:p>
            <a:pPr lvl="3"/>
            <a:r>
              <a:rPr lang="en-US" dirty="0" smtClean="0"/>
              <a:t>Collegial – Higher educational models – Extensive committee systems</a:t>
            </a:r>
          </a:p>
          <a:p>
            <a:pPr lvl="3"/>
            <a:r>
              <a:rPr lang="en-US" dirty="0" smtClean="0"/>
              <a:t>Bureaucratic – Typically follows normal business hierarchy – belief in rationality</a:t>
            </a:r>
          </a:p>
          <a:p>
            <a:pPr lvl="3"/>
            <a:r>
              <a:rPr lang="en-US" dirty="0" smtClean="0"/>
              <a:t>Political</a:t>
            </a:r>
          </a:p>
          <a:p>
            <a:pPr lvl="3"/>
            <a:r>
              <a:rPr lang="en-US" dirty="0" smtClean="0"/>
              <a:t>Anarchical</a:t>
            </a:r>
          </a:p>
          <a:p>
            <a:pPr lvl="3"/>
            <a:r>
              <a:rPr lang="en-US" dirty="0" smtClean="0"/>
              <a:t>Cybernetic</a:t>
            </a:r>
          </a:p>
          <a:p>
            <a:pPr lvl="1"/>
            <a:r>
              <a:rPr lang="en-US" dirty="0" smtClean="0"/>
              <a:t>Types and increase in variety of risks pushing higher education to embrace normal business practices – </a:t>
            </a:r>
            <a:r>
              <a:rPr lang="en-US" dirty="0" err="1" smtClean="0"/>
              <a:t>pg</a:t>
            </a:r>
            <a:r>
              <a:rPr lang="en-US" dirty="0" smtClean="0"/>
              <a:t> 168</a:t>
            </a:r>
          </a:p>
          <a:p>
            <a:pPr lvl="2"/>
            <a:r>
              <a:rPr lang="en-US" dirty="0" smtClean="0"/>
              <a:t>Competition for faculty</a:t>
            </a:r>
          </a:p>
          <a:p>
            <a:pPr lvl="2"/>
            <a:r>
              <a:rPr lang="en-US" dirty="0" smtClean="0"/>
              <a:t>Increased accountability – board, students, staff</a:t>
            </a:r>
          </a:p>
          <a:p>
            <a:pPr lvl="2"/>
            <a:r>
              <a:rPr lang="en-US" dirty="0" smtClean="0"/>
              <a:t>External scrutiny – Government, public and governing boards</a:t>
            </a:r>
          </a:p>
          <a:p>
            <a:pPr lvl="2"/>
            <a:r>
              <a:rPr lang="en-US" dirty="0" smtClean="0"/>
              <a:t>IT changes</a:t>
            </a:r>
          </a:p>
          <a:p>
            <a:pPr lvl="2"/>
            <a:r>
              <a:rPr lang="en-US" dirty="0" smtClean="0"/>
              <a:t>Increased litigation</a:t>
            </a:r>
          </a:p>
          <a:p>
            <a:pPr lvl="1"/>
            <a:r>
              <a:rPr lang="en-US" dirty="0" smtClean="0"/>
              <a:t>Important to ask 3 questions to mitigate top leaders dealing with details – pg155</a:t>
            </a:r>
          </a:p>
          <a:p>
            <a:pPr lvl="3"/>
            <a:r>
              <a:rPr lang="en-US" dirty="0" smtClean="0"/>
              <a:t>What is the mission</a:t>
            </a:r>
          </a:p>
          <a:p>
            <a:pPr lvl="3"/>
            <a:r>
              <a:rPr lang="en-US" dirty="0" smtClean="0"/>
              <a:t>What is the strategy to achieve the mission</a:t>
            </a:r>
          </a:p>
          <a:p>
            <a:pPr lvl="3"/>
            <a:r>
              <a:rPr lang="en-US" dirty="0" smtClean="0"/>
              <a:t>What risks might derail the organization from achieving the mission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039B2-CE12-4750-94C2-8B7F56CBD0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833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Early ERM were not written with higher education in mind and were often presented in such complicated formats and details that it made any interest in implementing ERM systems a large obstacle - 153</a:t>
            </a:r>
          </a:p>
          <a:p>
            <a:pPr lvl="1"/>
            <a:r>
              <a:rPr lang="en-US" dirty="0" smtClean="0"/>
              <a:t>University of Washington 3 silos structure important for risk analysis –pg157</a:t>
            </a:r>
          </a:p>
          <a:p>
            <a:pPr lvl="2"/>
            <a:r>
              <a:rPr lang="en-US" dirty="0" smtClean="0"/>
              <a:t>Undergraduate</a:t>
            </a:r>
          </a:p>
          <a:p>
            <a:pPr lvl="2"/>
            <a:r>
              <a:rPr lang="en-US" dirty="0" smtClean="0"/>
              <a:t>Graduate</a:t>
            </a:r>
          </a:p>
          <a:p>
            <a:pPr lvl="2"/>
            <a:r>
              <a:rPr lang="en-US" dirty="0" smtClean="0"/>
              <a:t>Professional</a:t>
            </a:r>
          </a:p>
          <a:p>
            <a:pPr lvl="1"/>
            <a:r>
              <a:rPr lang="en-US" dirty="0" smtClean="0"/>
              <a:t>SRIRC – Strategic Risk initiative Review Committee was created to investigate best practices in university risk management and make recommendations about structure and framework for compliance that would fit into UW culture - 159</a:t>
            </a:r>
          </a:p>
          <a:p>
            <a:pPr lvl="2"/>
            <a:r>
              <a:rPr lang="en-US" dirty="0" smtClean="0"/>
              <a:t>Compromised of a broad array of university representatives that would ensure different view point </a:t>
            </a:r>
          </a:p>
          <a:p>
            <a:pPr lvl="2"/>
            <a:r>
              <a:rPr lang="en-US" dirty="0" smtClean="0"/>
              <a:t>Add additional buy-in from different silo’s for overall University integration</a:t>
            </a:r>
          </a:p>
          <a:p>
            <a:pPr lvl="1"/>
            <a:r>
              <a:rPr lang="en-US" dirty="0" smtClean="0"/>
              <a:t>Main focus for University of Washington was the integration of ERM beyond the insurance approach and away from reactive ad hoc solutions – </a:t>
            </a:r>
            <a:r>
              <a:rPr lang="en-US" dirty="0" err="1" smtClean="0"/>
              <a:t>pg</a:t>
            </a:r>
            <a:r>
              <a:rPr lang="en-US" dirty="0" smtClean="0"/>
              <a:t> 161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COSO ERM adopted model – </a:t>
            </a:r>
            <a:r>
              <a:rPr lang="en-US" dirty="0" err="1" smtClean="0"/>
              <a:t>pg</a:t>
            </a:r>
            <a:r>
              <a:rPr lang="en-US" dirty="0" smtClean="0"/>
              <a:t> 167</a:t>
            </a:r>
          </a:p>
          <a:p>
            <a:pPr lvl="2"/>
            <a:r>
              <a:rPr lang="en-US" dirty="0" smtClean="0"/>
              <a:t>Process effected by board of directors, management , other personnel, applied in strategy setting and across the enterprise</a:t>
            </a:r>
          </a:p>
          <a:p>
            <a:pPr lvl="2"/>
            <a:r>
              <a:rPr lang="en-US" dirty="0" smtClean="0"/>
              <a:t>Designed to identify potential events that may affect the entity, manage risk within the risk appetite, provide reasonable assurance regarding the achievement of entity objectives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039B2-CE12-4750-94C2-8B7F56CBD0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161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APPENDIX 1: ROLES WITHIN THE ERM GOVERNANCE STRUCTURE</a:t>
            </a:r>
            <a:endParaRPr lang="en-US" dirty="0" smtClean="0"/>
          </a:p>
          <a:p>
            <a:r>
              <a:rPr lang="en-US" dirty="0" smtClean="0"/>
              <a:t>UW Units	</a:t>
            </a:r>
            <a:r>
              <a:rPr lang="en-US" b="1" dirty="0" smtClean="0"/>
              <a:t>Take and Manage Risks</a:t>
            </a:r>
            <a:r>
              <a:rPr lang="en-US" dirty="0" smtClean="0"/>
              <a:t>	1. Ownership of activities which give rise to risk </a:t>
            </a:r>
          </a:p>
          <a:p>
            <a:r>
              <a:rPr lang="en-US" dirty="0" smtClean="0"/>
              <a:t>2. Risk and/or opportunity identification and unit level assessments </a:t>
            </a:r>
          </a:p>
          <a:p>
            <a:r>
              <a:rPr lang="en-US" dirty="0" smtClean="0"/>
              <a:t>3. Develop strategies and take action to mitigate risks </a:t>
            </a:r>
          </a:p>
          <a:p>
            <a:r>
              <a:rPr lang="en-US" dirty="0" smtClean="0"/>
              <a:t>4. Encouraged to share assessment results with ERM program	</a:t>
            </a:r>
          </a:p>
          <a:p>
            <a:r>
              <a:rPr lang="en-US" dirty="0" smtClean="0"/>
              <a:t>ERM Program	</a:t>
            </a:r>
            <a:r>
              <a:rPr lang="en-US" b="1" dirty="0" smtClean="0"/>
              <a:t>Monitor and Aggregate</a:t>
            </a:r>
            <a:r>
              <a:rPr lang="en-US" dirty="0" smtClean="0"/>
              <a:t>	1. Establish ERM framework, standards, and templates </a:t>
            </a:r>
          </a:p>
          <a:p>
            <a:r>
              <a:rPr lang="en-US" dirty="0" smtClean="0"/>
              <a:t>2. Monitor and participate in risk committees for the purpose of providing the enterprise view </a:t>
            </a:r>
          </a:p>
          <a:p>
            <a:r>
              <a:rPr lang="en-US" dirty="0" smtClean="0"/>
              <a:t>3. Provide admin. support, summary information and analysis to </a:t>
            </a:r>
            <a:r>
              <a:rPr lang="en-US" dirty="0" err="1" smtClean="0"/>
              <a:t>COFi</a:t>
            </a:r>
            <a:r>
              <a:rPr lang="en-US" dirty="0" smtClean="0"/>
              <a:t> and PACERM </a:t>
            </a:r>
          </a:p>
          <a:p>
            <a:r>
              <a:rPr lang="en-US" dirty="0" smtClean="0"/>
              <a:t>4. Train the trainer	</a:t>
            </a:r>
          </a:p>
          <a:p>
            <a:r>
              <a:rPr lang="en-US" dirty="0" err="1" smtClean="0"/>
              <a:t>COFi</a:t>
            </a:r>
            <a:r>
              <a:rPr lang="en-US" dirty="0" smtClean="0"/>
              <a:t> Council	</a:t>
            </a:r>
            <a:r>
              <a:rPr lang="en-US" b="1" dirty="0" smtClean="0"/>
              <a:t>Oversee</a:t>
            </a:r>
            <a:r>
              <a:rPr lang="en-US" dirty="0" smtClean="0"/>
              <a:t>	1. Oversight over functional areas of risk </a:t>
            </a:r>
          </a:p>
          <a:p>
            <a:r>
              <a:rPr lang="en-US" dirty="0" smtClean="0"/>
              <a:t>2. Identify and prioritize cross-functional issues (e.g., risks, responses, internal controls, measures) </a:t>
            </a:r>
          </a:p>
          <a:p>
            <a:r>
              <a:rPr lang="en-US" dirty="0" smtClean="0"/>
              <a:t>3. Identify topics for outreach	</a:t>
            </a:r>
          </a:p>
          <a:p>
            <a:r>
              <a:rPr lang="en-US" dirty="0" smtClean="0"/>
              <a:t>PACERM	</a:t>
            </a:r>
            <a:r>
              <a:rPr lang="en-US" b="1" dirty="0" smtClean="0"/>
              <a:t>Advise</a:t>
            </a:r>
            <a:r>
              <a:rPr lang="en-US" dirty="0" smtClean="0"/>
              <a:t>	1. Advise the University President on management of risks and opportunities which may significantly impact strategic goals or priorities </a:t>
            </a:r>
          </a:p>
          <a:p>
            <a:r>
              <a:rPr lang="en-US" dirty="0" smtClean="0"/>
              <a:t>2. Recommend policy changes or actions to reduce risk </a:t>
            </a:r>
          </a:p>
          <a:p>
            <a:r>
              <a:rPr lang="en-US" dirty="0" smtClean="0"/>
              <a:t>3. Oversight of entity level assessments	</a:t>
            </a:r>
          </a:p>
          <a:p>
            <a:r>
              <a:rPr lang="en-US" dirty="0" smtClean="0"/>
              <a:t>Internal Audit	</a:t>
            </a:r>
            <a:r>
              <a:rPr lang="en-US" b="1" dirty="0" smtClean="0"/>
              <a:t>Validate</a:t>
            </a:r>
            <a:r>
              <a:rPr lang="en-US" dirty="0" smtClean="0"/>
              <a:t>	1. Independent verification and testing of internal controls </a:t>
            </a:r>
          </a:p>
          <a:p>
            <a:r>
              <a:rPr lang="en-US" dirty="0" smtClean="0"/>
              <a:t>2. Oversight of changes in audited units (e.g., Internal Audit risk map) </a:t>
            </a:r>
          </a:p>
          <a:p>
            <a:r>
              <a:rPr lang="en-US" dirty="0" smtClean="0"/>
              <a:t>3. Provide admin. support, summary information and analysis to </a:t>
            </a:r>
            <a:r>
              <a:rPr lang="en-US" dirty="0" err="1" smtClean="0"/>
              <a:t>COFi</a:t>
            </a:r>
            <a:r>
              <a:rPr lang="en-US" dirty="0" smtClean="0"/>
              <a:t>	</a:t>
            </a:r>
          </a:p>
          <a:p>
            <a:r>
              <a:rPr lang="en-US" dirty="0" smtClean="0"/>
              <a:t>UW President and Provost	</a:t>
            </a:r>
            <a:r>
              <a:rPr lang="en-US" b="1" dirty="0" smtClean="0"/>
              <a:t>Acknowledge</a:t>
            </a:r>
            <a:r>
              <a:rPr lang="en-US" dirty="0" smtClean="0"/>
              <a:t>	1. Verbally acknowledge key documents such as: • ERM Framework • PACERM and </a:t>
            </a:r>
            <a:r>
              <a:rPr lang="en-US" dirty="0" err="1" smtClean="0"/>
              <a:t>COFi</a:t>
            </a:r>
            <a:r>
              <a:rPr lang="en-US" dirty="0" smtClean="0"/>
              <a:t> Council Charters • Entity level assessments • Reports to Regents </a:t>
            </a:r>
          </a:p>
          <a:p>
            <a:r>
              <a:rPr lang="en-US" dirty="0" smtClean="0"/>
              <a:t>2. Integrate PACERM advice into UW strategic priorities </a:t>
            </a:r>
          </a:p>
          <a:p>
            <a:r>
              <a:rPr lang="en-US" dirty="0" smtClean="0"/>
              <a:t>3. Establish policies and procedures based on PACERM recommendations	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4039B2-CE12-4750-94C2-8B7F56CBD0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84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E44D527-317E-4968-87DB-4B5BA1AB3B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C4A9261-F6D4-4060-86E4-BCCFB957A2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9569D54-577A-4EBE-932B-2D7A74314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E489-9DC9-4634-99C3-B5795DCA3712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8C73634-8DF5-46D3-8AA4-54590991D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262C967-0565-4F6D-A92D-5657130C8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3B90C-B318-4DCE-B12B-6034CC9DC5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345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1D3456-6B4F-4575-A4A3-B6A24A4F7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D16646-DC67-430D-B461-4DADB87EC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A519195-D662-4A0D-BF8C-96B404DAA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E489-9DC9-4634-99C3-B5795DCA3712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7766B4B-C5FD-418A-A7D2-BF3BAE5F2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2FCB06-73DD-437E-9F4C-DF9F3A1C8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3B90C-B318-4DCE-B12B-6034CC9DC5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54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66EF08-1163-469A-8222-35059B89D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F8E3C31-7BFE-4402-8839-1E852C79A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710D665-8CE8-4BBD-8085-44148B85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E489-9DC9-4634-99C3-B5795DCA3712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724EC75-BDC3-48AB-8F53-B0A75E99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7C90073-A072-4F84-98C4-140F278B6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3B90C-B318-4DCE-B12B-6034CC9DC5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3430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48540E-D4E2-417A-AA21-5670AE82C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0A679C-3184-4C91-96D2-14BDE57846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4009704-CAA0-4FB7-A7BF-1697F27F6E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D62F04F-1F49-47B0-925C-DBDDB5A07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E489-9DC9-4634-99C3-B5795DCA3712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5437EAB-D78A-4605-8B23-F92C2E443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20B222E-59A6-4204-A2F9-CB6C5008C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3B90C-B318-4DCE-B12B-6034CC9DC5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260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4AFAE18-2328-4F02-ADB9-A08B730C0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E8E202-B2B6-4883-BD27-BA51CD1CB5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DABF60B-F49B-4913-BA84-6AE9C67B52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5C3D498-9810-4AA3-AD3B-4260894160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F3DB1DE2-137E-49CE-AABB-CF0D7C2B31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79245819-9CD6-4A04-9D06-D9C7A48EB3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E489-9DC9-4634-99C3-B5795DCA3712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7A8DE72-A7C9-4248-A259-EC9644ED9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5349F55-58B6-46D1-99B0-DBD31A205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3B90C-B318-4DCE-B12B-6034CC9DC5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228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5BAF94E-5278-4683-BB94-20F08E5CC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22766ED-0E43-4C7C-B832-0ED5396D4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E489-9DC9-4634-99C3-B5795DCA3712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0B78462D-FB10-4017-92B4-039C01C63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6BB3D70-D4C7-4588-A660-83CD11B1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3B90C-B318-4DCE-B12B-6034CC9DC5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119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E3D6DE0-8D89-46DC-824E-EDCFF031B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E489-9DC9-4634-99C3-B5795DCA3712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FE40D4DF-3DC8-4379-81BD-5C678B056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FB1E92F6-5584-40AA-B109-772B38D27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3B90C-B318-4DCE-B12B-6034CC9DC5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992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E9164A4-CFBD-44C2-87EF-F5D5A1E5A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8AF8AD2-12C6-4A2F-9A03-B5958909C5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33B1344-FE70-4860-8E46-A1B47BFAB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E7113DA-CA16-44B0-BF7C-EBAEAE87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E489-9DC9-4634-99C3-B5795DCA3712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076C903-8239-4D08-A625-DF57A88A3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66EF061-C183-4361-8719-0A1F794F8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3B90C-B318-4DCE-B12B-6034CC9DC5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644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F35ECA-0DEF-4ABD-B08E-75615DFBE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13E164FA-DC09-4D02-979F-9FBE2050F7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CEE1C0C-6400-41F8-8555-A4E840AA4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9A6FCC3-DFB6-4A61-A1F8-158C03C24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E489-9DC9-4634-99C3-B5795DCA3712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DB778DC-A155-4269-9244-C2AA8C55E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DFC1198C-AF22-40E9-AA34-411799142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3B90C-B318-4DCE-B12B-6034CC9DC5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613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161E76-DD13-47F4-A324-153559B4B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D96493F-275D-437E-A7C6-CCA5D8E6D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131F504-04B4-44E5-9780-2084BEFF4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E489-9DC9-4634-99C3-B5795DCA3712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020671-C411-4BD5-B1E7-89D179E40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4045798-4D74-4E8C-805F-762BF3933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3B90C-B318-4DCE-B12B-6034CC9DC5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4996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2906E4E7-EC1D-45C0-B036-8D0989073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EA9BDF0-3C27-4DD4-A0D3-BE05AA5D2A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54F1A4C-4DD7-490F-A229-AE7EDB2A3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97E489-9DC9-4634-99C3-B5795DCA3712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21B923-C987-4C76-9B92-952857C01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9A16513-9E42-4CF7-9182-EF168F00F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63B90C-B318-4DCE-B12B-6034CC9DC5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065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776ACB09-E450-4066-B787-F205C7D3A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FD2EEA7-C44C-41D4-9103-47FCC4D84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D670CAB2-2120-4A33-97DE-06A0A2361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7E489-9DC9-4634-99C3-B5795DCA3712}" type="datetimeFigureOut">
              <a:rPr lang="en-US" smtClean="0"/>
              <a:t>6/9/2019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9124A2A-1F7C-4A18-874F-536F18FE69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977C98B-B62E-4CF6-8EB8-1018C93A28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3B90C-B318-4DCE-B12B-6034CC9DC5D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054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/url?sa=i&amp;rct=j&amp;q=&amp;esrc=s&amp;source=images&amp;cd=&amp;cad=rja&amp;uact=8&amp;ved=2ahUKEwjAr-HqjdfZAhUjSN8KHf3NB_oQjRx6BAgAEAY&amp;url=http://slideplayer.com/slide/6629076/&amp;psig=AOvVaw1Wo8jb1FF9OFjKHxQYQTL9&amp;ust=1520405440503608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B20F93-99D3-4483-AF98-7A2D7D80B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0904" y="2504661"/>
            <a:ext cx="10363200" cy="2411896"/>
          </a:xfrm>
        </p:spPr>
        <p:txBody>
          <a:bodyPr>
            <a:normAutofit fontScale="90000"/>
          </a:bodyPr>
          <a:lstStyle/>
          <a:p>
            <a:r>
              <a:rPr lang="en-US" dirty="0"/>
              <a:t>Module 3 </a:t>
            </a:r>
            <a:br>
              <a:rPr lang="en-US" dirty="0"/>
            </a:br>
            <a:r>
              <a:rPr lang="en-US" dirty="0"/>
              <a:t>ERM in the Marketplace and Implantation at an University</a:t>
            </a:r>
          </a:p>
        </p:txBody>
      </p:sp>
    </p:spTree>
    <p:extLst>
      <p:ext uri="{BB962C8B-B14F-4D97-AF65-F5344CB8AC3E}">
        <p14:creationId xmlns:p14="http://schemas.microsoft.com/office/powerpoint/2010/main" val="1768766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8 </a:t>
            </a:r>
            <a:br>
              <a:rPr lang="en-US" dirty="0"/>
            </a:br>
            <a:r>
              <a:rPr lang="en-US" dirty="0"/>
              <a:t>Housing Association Case Study of ERM in a Changing Marketplace</a:t>
            </a:r>
          </a:p>
        </p:txBody>
      </p:sp>
    </p:spTree>
    <p:extLst>
      <p:ext uri="{BB962C8B-B14F-4D97-AF65-F5344CB8AC3E}">
        <p14:creationId xmlns:p14="http://schemas.microsoft.com/office/powerpoint/2010/main" val="210661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AB6FE4-A4A4-47E8-B7BB-35E5617A4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61" y="251791"/>
            <a:ext cx="10982739" cy="6241773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pPr lvl="2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162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9 </a:t>
            </a:r>
            <a:br>
              <a:rPr lang="en-US" dirty="0"/>
            </a:br>
            <a:r>
              <a:rPr lang="en-US" dirty="0"/>
              <a:t>Lessons from the Academy: ERM Implementation in the University Setting</a:t>
            </a:r>
          </a:p>
        </p:txBody>
      </p:sp>
    </p:spTree>
    <p:extLst>
      <p:ext uri="{BB962C8B-B14F-4D97-AF65-F5344CB8AC3E}">
        <p14:creationId xmlns:p14="http://schemas.microsoft.com/office/powerpoint/2010/main" val="3432584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1AB6FE4-A4A4-47E8-B7BB-35E5617A4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61" y="251791"/>
            <a:ext cx="10982739" cy="624177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  <p:sp>
        <p:nvSpPr>
          <p:cNvPr id="2" name="AutoShape 2" descr="Image result for risk in higher education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3463925" y="-1630363"/>
            <a:ext cx="4543425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065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571500"/>
            <a:ext cx="5715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105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0465" y="989227"/>
            <a:ext cx="8544054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0365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xmlns="" id="{E51FC911-FAF6-448F-B2E1-BE0636B9F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9911" y="289862"/>
            <a:ext cx="7051209" cy="54993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9EB8F7E6-C37A-4E93-B68B-4EF30111DC49}"/>
              </a:ext>
            </a:extLst>
          </p:cNvPr>
          <p:cNvSpPr/>
          <p:nvPr/>
        </p:nvSpPr>
        <p:spPr>
          <a:xfrm>
            <a:off x="838200" y="6189786"/>
            <a:ext cx="102049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Taken from: University of Washington Enterprise Risk Management 2012 Annual Report – pg 7</a:t>
            </a:r>
          </a:p>
        </p:txBody>
      </p:sp>
    </p:spTree>
    <p:extLst>
      <p:ext uri="{BB962C8B-B14F-4D97-AF65-F5344CB8AC3E}">
        <p14:creationId xmlns:p14="http://schemas.microsoft.com/office/powerpoint/2010/main" val="971664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xmlns="" id="{433B69F0-275B-4BA1-B5B9-089E38D8A3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943" y="889021"/>
            <a:ext cx="6063175" cy="4320276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xmlns="" id="{C6D7BA97-27C5-42A8-BE76-D697E21E0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97415"/>
            <a:ext cx="10697308" cy="479548"/>
          </a:xfrm>
        </p:spPr>
        <p:txBody>
          <a:bodyPr>
            <a:normAutofit lnSpcReduction="10000"/>
          </a:bodyPr>
          <a:lstStyle/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jORtIq4a&amp;id=3CEDA2F7B6910FF2802F0C5DBF2EDCED870B6472&amp;thid=OIP.jORtIq4aNQAcbiT24HX5LwEsEU&amp;mediaurl=http%3a%2f%2fwww.raamstijn.nl%2feenblogjeom%2fimages%2fstories%2fcoso%2520raamwerk%2520erm%2520risico%2520control.jpg&amp;exph=409&amp;expw=444&amp;q=coso+erm+model&amp;simid=608025147478967740&amp;selectedIndex=13&amp;ajaxhist=0</a:t>
            </a:r>
          </a:p>
        </p:txBody>
      </p:sp>
    </p:spTree>
    <p:extLst>
      <p:ext uri="{BB962C8B-B14F-4D97-AF65-F5344CB8AC3E}">
        <p14:creationId xmlns:p14="http://schemas.microsoft.com/office/powerpoint/2010/main" val="3633740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xmlns="" id="{1721C518-C6EC-4A59-9CDD-E3DD5EECBA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52356" y="668214"/>
            <a:ext cx="7566074" cy="547407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2916EA11-0A77-4A6D-8BE7-BAE4F3F4967D}"/>
              </a:ext>
            </a:extLst>
          </p:cNvPr>
          <p:cNvSpPr/>
          <p:nvPr/>
        </p:nvSpPr>
        <p:spPr>
          <a:xfrm>
            <a:off x="838200" y="6189786"/>
            <a:ext cx="102049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Taken from: University of Washington Enterprise Risk Management 2012 Annual Report – pg 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274EA1E-1B6B-4CA9-A609-0DC7FE36B007}"/>
              </a:ext>
            </a:extLst>
          </p:cNvPr>
          <p:cNvSpPr/>
          <p:nvPr/>
        </p:nvSpPr>
        <p:spPr>
          <a:xfrm>
            <a:off x="2473569" y="298882"/>
            <a:ext cx="72448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Frutiger 45 Light"/>
              </a:rPr>
              <a:t>APPENDIX 2: ENTERPRISE RISK MANAGEMENT PROCESS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4778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800" dirty="0">
              <a:solidFill>
                <a:srgbClr val="2E74B5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John R.S. Fraser, B. J. (2015). </a:t>
            </a:r>
            <a:r>
              <a:rPr lang="en-US" alt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Implementing Enterprise Risk </a:t>
            </a:r>
            <a:r>
              <a:rPr lang="en-US" altLang="en-US" i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Management.</a:t>
            </a:r>
            <a:r>
              <a:rPr lang="en-US" altLang="en-US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New 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Jersey: Wiley &amp; Son, Inc.,</a:t>
            </a: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675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2368</TotalTime>
  <Words>617</Words>
  <Application>Microsoft Office PowerPoint</Application>
  <PresentationFormat>Widescreen</PresentationFormat>
  <Paragraphs>84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Frutiger 45 Light</vt:lpstr>
      <vt:lpstr>Times New Roman</vt:lpstr>
      <vt:lpstr>Office Theme</vt:lpstr>
      <vt:lpstr>Module 3  ERM in the Marketplace and Implantation at an University</vt:lpstr>
      <vt:lpstr>Chapter 8  Housing Association Case Study of ERM in a Changing Marketplace</vt:lpstr>
      <vt:lpstr>PowerPoint Presentation</vt:lpstr>
      <vt:lpstr>Chapter 9  Lessons from the Academy: ERM Implementation in the University Setting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  Public Safety and Crisis into Opportunity</dc:title>
  <dc:creator>Rina Coronel</dc:creator>
  <cp:lastModifiedBy>Jay Almousa</cp:lastModifiedBy>
  <cp:revision>43</cp:revision>
  <dcterms:created xsi:type="dcterms:W3CDTF">2017-11-12T13:23:12Z</dcterms:created>
  <dcterms:modified xsi:type="dcterms:W3CDTF">2019-06-09T17:05:46Z</dcterms:modified>
</cp:coreProperties>
</file>